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8" r:id="rId4"/>
    <p:sldId id="260" r:id="rId5"/>
    <p:sldId id="257" r:id="rId6"/>
    <p:sldId id="259" r:id="rId7"/>
    <p:sldId id="269" r:id="rId8"/>
    <p:sldId id="267" r:id="rId9"/>
    <p:sldId id="258"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02" autoAdjust="0"/>
  </p:normalViewPr>
  <p:slideViewPr>
    <p:cSldViewPr>
      <p:cViewPr>
        <p:scale>
          <a:sx n="66" d="100"/>
          <a:sy n="66" d="100"/>
        </p:scale>
        <p:origin x="-2934" y="-9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3D5F60-B32D-405A-A346-C006D3BEFDC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D5F60-B32D-405A-A346-C006D3BEFDC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D5F60-B32D-405A-A346-C006D3BEFDC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D5F60-B32D-405A-A346-C006D3BEFDC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E3D5F60-B32D-405A-A346-C006D3BEFDC8}"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3D5F60-B32D-405A-A346-C006D3BEFDC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9469-A310-4265-BFC5-3CAA4EBF2C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3D5F60-B32D-405A-A346-C006D3BEFDC8}"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D5F60-B32D-405A-A346-C006D3BEFDC8}"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D5F60-B32D-405A-A346-C006D3BEFDC8}"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E3D5F60-B32D-405A-A346-C006D3BEFDC8}" type="datetimeFigureOut">
              <a:rPr lang="en-US" smtClean="0"/>
              <a:t>8/24/2021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DA99469-A310-4265-BFC5-3CAA4EBF2C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D5F60-B32D-405A-A346-C006D3BEFDC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E3D5F60-B32D-405A-A346-C006D3BEFDC8}" type="datetimeFigureOut">
              <a:rPr lang="en-US" smtClean="0"/>
              <a:t>8/24/2021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DA99469-A310-4265-BFC5-3CAA4EBF2C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Six Year Road Plan For Town of Tuxedo, NY</a:t>
            </a:r>
            <a:endParaRPr lang="en-US" dirty="0"/>
          </a:p>
        </p:txBody>
      </p:sp>
      <p:sp>
        <p:nvSpPr>
          <p:cNvPr id="3" name="Subtitle 2"/>
          <p:cNvSpPr>
            <a:spLocks noGrp="1"/>
          </p:cNvSpPr>
          <p:nvPr>
            <p:ph type="subTitle" idx="1"/>
          </p:nvPr>
        </p:nvSpPr>
        <p:spPr/>
        <p:txBody>
          <a:bodyPr/>
          <a:lstStyle/>
          <a:p>
            <a:r>
              <a:rPr lang="en-US" dirty="0" smtClean="0"/>
              <a:t>Cornell Local Roads Program</a:t>
            </a:r>
            <a:endParaRPr lang="en-US" dirty="0"/>
          </a:p>
        </p:txBody>
      </p:sp>
      <p:pic>
        <p:nvPicPr>
          <p:cNvPr id="1026" name="Picture 2" descr="C:\Users\highway\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04939">
            <a:off x="2162860" y="2441805"/>
            <a:ext cx="6973887"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ighway\Desktop\117671470_3302907433109167_5907625301615471253_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78"/>
            <a:ext cx="4017963" cy="13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6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a:t>
            </a:r>
            <a:r>
              <a:rPr lang="en-US" baseline="30000" dirty="0" smtClean="0"/>
              <a:t>nd</a:t>
            </a:r>
            <a:r>
              <a:rPr lang="en-US" dirty="0" smtClean="0"/>
              <a:t> year - 2023</a:t>
            </a:r>
            <a:endParaRPr lang="en-US" dirty="0"/>
          </a:p>
        </p:txBody>
      </p:sp>
      <p:sp>
        <p:nvSpPr>
          <p:cNvPr id="3" name="Content Placeholder 2"/>
          <p:cNvSpPr>
            <a:spLocks noGrp="1"/>
          </p:cNvSpPr>
          <p:nvPr>
            <p:ph idx="1"/>
          </p:nvPr>
        </p:nvSpPr>
        <p:spPr/>
        <p:txBody>
          <a:bodyPr/>
          <a:lstStyle/>
          <a:p>
            <a:r>
              <a:rPr lang="en-US" dirty="0" smtClean="0"/>
              <a:t>3005-Bramertown Road – Micro Mill and Nova Chip</a:t>
            </a:r>
          </a:p>
          <a:p>
            <a:r>
              <a:rPr lang="en-US" dirty="0" smtClean="0"/>
              <a:t>3012-Hall Drive – 1.5” Asphalt Overlay</a:t>
            </a:r>
          </a:p>
          <a:p>
            <a:r>
              <a:rPr lang="en-US" dirty="0" smtClean="0"/>
              <a:t>3001-Alma Court – Chip Seal</a:t>
            </a:r>
          </a:p>
          <a:p>
            <a:r>
              <a:rPr lang="en-US" dirty="0" smtClean="0"/>
              <a:t>3021-Susan  Court – Chip Seal</a:t>
            </a:r>
          </a:p>
          <a:p>
            <a:r>
              <a:rPr lang="en-US" dirty="0" smtClean="0"/>
              <a:t>3013-Helmstown Court – Chip Seal</a:t>
            </a:r>
            <a:endParaRPr lang="en-US" dirty="0"/>
          </a:p>
        </p:txBody>
      </p:sp>
    </p:spTree>
    <p:extLst>
      <p:ext uri="{BB962C8B-B14F-4D97-AF65-F5344CB8AC3E}">
        <p14:creationId xmlns:p14="http://schemas.microsoft.com/office/powerpoint/2010/main" val="69505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a:t>
            </a:r>
            <a:r>
              <a:rPr lang="en-US" baseline="30000" dirty="0" smtClean="0"/>
              <a:t>rd</a:t>
            </a:r>
            <a:r>
              <a:rPr lang="en-US" dirty="0" smtClean="0"/>
              <a:t> year - 2024</a:t>
            </a:r>
            <a:endParaRPr lang="en-US" dirty="0"/>
          </a:p>
        </p:txBody>
      </p:sp>
      <p:sp>
        <p:nvSpPr>
          <p:cNvPr id="3" name="Content Placeholder 2"/>
          <p:cNvSpPr>
            <a:spLocks noGrp="1"/>
          </p:cNvSpPr>
          <p:nvPr>
            <p:ph idx="1"/>
          </p:nvPr>
        </p:nvSpPr>
        <p:spPr/>
        <p:txBody>
          <a:bodyPr/>
          <a:lstStyle/>
          <a:p>
            <a:r>
              <a:rPr lang="en-US" dirty="0" smtClean="0"/>
              <a:t>3019-Spice Bush Road – </a:t>
            </a:r>
            <a:r>
              <a:rPr lang="en-US" dirty="0"/>
              <a:t>Micro Mill and Nova Chip</a:t>
            </a:r>
            <a:endParaRPr lang="en-US" dirty="0" smtClean="0"/>
          </a:p>
          <a:p>
            <a:r>
              <a:rPr lang="en-US" dirty="0" smtClean="0"/>
              <a:t>3009-Deerpath Road – </a:t>
            </a:r>
            <a:r>
              <a:rPr lang="en-US" dirty="0"/>
              <a:t>Micro Mill and Nova Chip</a:t>
            </a:r>
            <a:endParaRPr lang="en-US" dirty="0" smtClean="0"/>
          </a:p>
          <a:p>
            <a:r>
              <a:rPr lang="en-US" dirty="0" smtClean="0"/>
              <a:t>3014-High Hill Road </a:t>
            </a:r>
            <a:r>
              <a:rPr lang="en-US" dirty="0"/>
              <a:t>–Micro Mill and Nova Chip</a:t>
            </a:r>
          </a:p>
          <a:p>
            <a:r>
              <a:rPr lang="en-US" dirty="0" smtClean="0"/>
              <a:t>3008-Cross Ridge – </a:t>
            </a:r>
            <a:r>
              <a:rPr lang="en-US" dirty="0"/>
              <a:t>Micro Mill and Nova </a:t>
            </a:r>
            <a:r>
              <a:rPr lang="en-US" dirty="0" smtClean="0"/>
              <a:t>Chip</a:t>
            </a:r>
          </a:p>
          <a:p>
            <a:r>
              <a:rPr lang="en-US" dirty="0" smtClean="0"/>
              <a:t>1008-Eagle Valley Road – Micro Mill and Nova Chip</a:t>
            </a:r>
            <a:endParaRPr lang="en-US" dirty="0"/>
          </a:p>
        </p:txBody>
      </p:sp>
    </p:spTree>
    <p:extLst>
      <p:ext uri="{BB962C8B-B14F-4D97-AF65-F5344CB8AC3E}">
        <p14:creationId xmlns:p14="http://schemas.microsoft.com/office/powerpoint/2010/main" val="252995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a:t>
            </a:r>
            <a:r>
              <a:rPr lang="en-US" baseline="30000" dirty="0" smtClean="0"/>
              <a:t>th</a:t>
            </a:r>
            <a:r>
              <a:rPr lang="en-US" dirty="0" smtClean="0"/>
              <a:t> Year - 2025</a:t>
            </a:r>
            <a:endParaRPr lang="en-US" dirty="0"/>
          </a:p>
        </p:txBody>
      </p:sp>
      <p:sp>
        <p:nvSpPr>
          <p:cNvPr id="3" name="Content Placeholder 2"/>
          <p:cNvSpPr>
            <a:spLocks noGrp="1"/>
          </p:cNvSpPr>
          <p:nvPr>
            <p:ph idx="1"/>
          </p:nvPr>
        </p:nvSpPr>
        <p:spPr>
          <a:xfrm>
            <a:off x="4572000" y="990600"/>
            <a:ext cx="4495800" cy="4309572"/>
          </a:xfrm>
        </p:spPr>
        <p:txBody>
          <a:bodyPr>
            <a:normAutofit/>
          </a:bodyPr>
          <a:lstStyle/>
          <a:p>
            <a:r>
              <a:rPr lang="en-US" dirty="0" smtClean="0"/>
              <a:t>3018-Railroad Avenue – Chip Seal</a:t>
            </a:r>
          </a:p>
          <a:p>
            <a:r>
              <a:rPr lang="en-US" dirty="0" smtClean="0"/>
              <a:t>3020-Spring Street – Full Depth Reclamation</a:t>
            </a:r>
          </a:p>
          <a:p>
            <a:r>
              <a:rPr lang="en-US" dirty="0" smtClean="0"/>
              <a:t>3007-Clinton Road – Chip Seal</a:t>
            </a:r>
          </a:p>
          <a:p>
            <a:r>
              <a:rPr lang="en-US" dirty="0" smtClean="0"/>
              <a:t>3024-Valerie Road – Chip Seal</a:t>
            </a:r>
          </a:p>
          <a:p>
            <a:r>
              <a:rPr lang="en-US" dirty="0" smtClean="0"/>
              <a:t>3026-Woods Road – Chip seal</a:t>
            </a:r>
          </a:p>
          <a:p>
            <a:r>
              <a:rPr lang="en-US" dirty="0" smtClean="0"/>
              <a:t>2023-Stevens Lane – Chip Seal</a:t>
            </a:r>
          </a:p>
          <a:p>
            <a:r>
              <a:rPr lang="en-US" dirty="0" smtClean="0"/>
              <a:t>2024-Stone ridge – Chip Seal</a:t>
            </a:r>
            <a:endParaRPr lang="en-US" dirty="0"/>
          </a:p>
        </p:txBody>
      </p:sp>
      <p:sp>
        <p:nvSpPr>
          <p:cNvPr id="8" name="Content Placeholder 2"/>
          <p:cNvSpPr txBox="1">
            <a:spLocks/>
          </p:cNvSpPr>
          <p:nvPr/>
        </p:nvSpPr>
        <p:spPr>
          <a:xfrm>
            <a:off x="228600" y="990600"/>
            <a:ext cx="4419600" cy="430957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3025-Warwick Brook Road – Double Chip Seal</a:t>
            </a:r>
          </a:p>
          <a:p>
            <a:r>
              <a:rPr lang="en-US" dirty="0" smtClean="0"/>
              <a:t>3002-Arden Road – Chip seal</a:t>
            </a:r>
          </a:p>
          <a:p>
            <a:r>
              <a:rPr lang="en-US" dirty="0" smtClean="0"/>
              <a:t>3003-Arden Station Road – Chip Seal</a:t>
            </a:r>
          </a:p>
          <a:p>
            <a:r>
              <a:rPr lang="en-US" dirty="0" smtClean="0"/>
              <a:t>3010-East Mombasha – Chip Seal</a:t>
            </a:r>
          </a:p>
          <a:p>
            <a:r>
              <a:rPr lang="en-US" dirty="0" smtClean="0"/>
              <a:t>3006-Brandy Hill – Chip Seal</a:t>
            </a:r>
          </a:p>
          <a:p>
            <a:r>
              <a:rPr lang="en-US" dirty="0" smtClean="0"/>
              <a:t>3016-Katrina Court – Chip Seal</a:t>
            </a:r>
          </a:p>
          <a:p>
            <a:r>
              <a:rPr lang="en-US" dirty="0" smtClean="0"/>
              <a:t>3017-Nolans Way – Chip Seal</a:t>
            </a:r>
          </a:p>
        </p:txBody>
      </p:sp>
    </p:spTree>
    <p:extLst>
      <p:ext uri="{BB962C8B-B14F-4D97-AF65-F5344CB8AC3E}">
        <p14:creationId xmlns:p14="http://schemas.microsoft.com/office/powerpoint/2010/main" val="23731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Year - 2026</a:t>
            </a:r>
            <a:endParaRPr lang="en-US" dirty="0"/>
          </a:p>
        </p:txBody>
      </p:sp>
      <p:sp>
        <p:nvSpPr>
          <p:cNvPr id="3" name="Content Placeholder 2"/>
          <p:cNvSpPr>
            <a:spLocks noGrp="1"/>
          </p:cNvSpPr>
          <p:nvPr>
            <p:ph idx="1"/>
          </p:nvPr>
        </p:nvSpPr>
        <p:spPr>
          <a:xfrm>
            <a:off x="152400" y="914400"/>
            <a:ext cx="4724400" cy="4267200"/>
          </a:xfrm>
        </p:spPr>
        <p:txBody>
          <a:bodyPr/>
          <a:lstStyle/>
          <a:p>
            <a:r>
              <a:rPr lang="en-US" dirty="0" smtClean="0"/>
              <a:t>1013-Maple Brook Road – Chip seal</a:t>
            </a:r>
          </a:p>
          <a:p>
            <a:r>
              <a:rPr lang="en-US" dirty="0" smtClean="0"/>
              <a:t>2007-East Village Road – Fibermat</a:t>
            </a:r>
          </a:p>
          <a:p>
            <a:r>
              <a:rPr lang="en-US" dirty="0" smtClean="0"/>
              <a:t>2008-Grove Drive – Fibermat</a:t>
            </a:r>
          </a:p>
          <a:p>
            <a:r>
              <a:rPr lang="en-US" dirty="0" smtClean="0"/>
              <a:t>2006-East Place – Fibermat</a:t>
            </a:r>
          </a:p>
          <a:p>
            <a:r>
              <a:rPr lang="en-US" dirty="0" smtClean="0"/>
              <a:t>2003-Center Street – Fibermat</a:t>
            </a:r>
          </a:p>
          <a:p>
            <a:r>
              <a:rPr lang="en-US" dirty="0" smtClean="0"/>
              <a:t>2018-River Road – Fibermat</a:t>
            </a:r>
          </a:p>
          <a:p>
            <a:r>
              <a:rPr lang="en-US" dirty="0" smtClean="0"/>
              <a:t>2005-Contractors Road – Full Depth Reclamation</a:t>
            </a:r>
          </a:p>
          <a:p>
            <a:r>
              <a:rPr lang="en-US" dirty="0" smtClean="0"/>
              <a:t>2001-Antonelli Road – Chip Seal</a:t>
            </a:r>
          </a:p>
          <a:p>
            <a:r>
              <a:rPr lang="en-US" dirty="0" smtClean="0"/>
              <a:t>2002-Augusta Place – Chip Seal</a:t>
            </a:r>
          </a:p>
          <a:p>
            <a:r>
              <a:rPr lang="en-US" dirty="0" smtClean="0"/>
              <a:t>2004-Circle Drive – Chip Seal</a:t>
            </a:r>
          </a:p>
          <a:p>
            <a:r>
              <a:rPr lang="en-US" dirty="0" smtClean="0"/>
              <a:t>2009-Hillside Avenue – Chip seal</a:t>
            </a:r>
          </a:p>
          <a:p>
            <a:r>
              <a:rPr lang="en-US" dirty="0" smtClean="0"/>
              <a:t>2010-Hospital Hill – Chip Seal</a:t>
            </a:r>
            <a:endParaRPr lang="en-US" dirty="0"/>
          </a:p>
        </p:txBody>
      </p:sp>
      <p:sp>
        <p:nvSpPr>
          <p:cNvPr id="4" name="Content Placeholder 2"/>
          <p:cNvSpPr txBox="1">
            <a:spLocks/>
          </p:cNvSpPr>
          <p:nvPr/>
        </p:nvSpPr>
        <p:spPr>
          <a:xfrm>
            <a:off x="4572000" y="533400"/>
            <a:ext cx="4028872" cy="46482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2011-Library  Road – Chip Seal</a:t>
            </a:r>
          </a:p>
          <a:p>
            <a:r>
              <a:rPr lang="en-US" dirty="0" smtClean="0"/>
              <a:t>2012-Mountain Road – Chip seal</a:t>
            </a:r>
          </a:p>
          <a:p>
            <a:r>
              <a:rPr lang="en-US" dirty="0" smtClean="0"/>
              <a:t>2013-Nursery Road – Chip seal</a:t>
            </a:r>
          </a:p>
          <a:p>
            <a:r>
              <a:rPr lang="en-US" dirty="0" smtClean="0"/>
              <a:t>2014-Oak Place – Chip seal</a:t>
            </a:r>
          </a:p>
          <a:p>
            <a:r>
              <a:rPr lang="en-US" dirty="0" smtClean="0"/>
              <a:t>2015-Park Avenue – Chip seal</a:t>
            </a:r>
          </a:p>
          <a:p>
            <a:r>
              <a:rPr lang="en-US" dirty="0" smtClean="0"/>
              <a:t>2019-Schoolhouse Lane – Chip seal</a:t>
            </a:r>
          </a:p>
          <a:p>
            <a:r>
              <a:rPr lang="en-US" dirty="0" smtClean="0"/>
              <a:t>2020-Schoolhouse Road – Chip Seal</a:t>
            </a:r>
          </a:p>
          <a:p>
            <a:r>
              <a:rPr lang="en-US" dirty="0" smtClean="0"/>
              <a:t>2021-Southside Place – Chip seal</a:t>
            </a:r>
          </a:p>
          <a:p>
            <a:r>
              <a:rPr lang="en-US" dirty="0" smtClean="0"/>
              <a:t>2022-Sparten Place – Chip seal</a:t>
            </a:r>
          </a:p>
          <a:p>
            <a:r>
              <a:rPr lang="en-US" dirty="0" smtClean="0"/>
              <a:t>2025-Store Road – Chip seal</a:t>
            </a:r>
          </a:p>
          <a:p>
            <a:r>
              <a:rPr lang="en-US" dirty="0" smtClean="0"/>
              <a:t>2028-Tuxedo Road – Chip seal</a:t>
            </a:r>
          </a:p>
          <a:p>
            <a:r>
              <a:rPr lang="en-US" dirty="0" smtClean="0"/>
              <a:t>2029-Van Zandt – Chip Seal</a:t>
            </a:r>
          </a:p>
          <a:p>
            <a:r>
              <a:rPr lang="en-US" dirty="0" smtClean="0"/>
              <a:t>3010-East Mombasha – Double Chip Seal</a:t>
            </a:r>
          </a:p>
          <a:p>
            <a:endParaRPr lang="en-US" dirty="0"/>
          </a:p>
        </p:txBody>
      </p:sp>
    </p:spTree>
    <p:extLst>
      <p:ext uri="{BB962C8B-B14F-4D97-AF65-F5344CB8AC3E}">
        <p14:creationId xmlns:p14="http://schemas.microsoft.com/office/powerpoint/2010/main" val="359635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a:t>
            </a:r>
            <a:r>
              <a:rPr lang="en-US" baseline="30000" dirty="0" smtClean="0"/>
              <a:t>th</a:t>
            </a:r>
            <a:r>
              <a:rPr lang="en-US" dirty="0" smtClean="0"/>
              <a:t> Year - 2027</a:t>
            </a:r>
            <a:endParaRPr lang="en-US" dirty="0"/>
          </a:p>
        </p:txBody>
      </p:sp>
      <p:sp>
        <p:nvSpPr>
          <p:cNvPr id="3" name="Content Placeholder 2"/>
          <p:cNvSpPr>
            <a:spLocks noGrp="1"/>
          </p:cNvSpPr>
          <p:nvPr>
            <p:ph idx="1"/>
          </p:nvPr>
        </p:nvSpPr>
        <p:spPr>
          <a:xfrm>
            <a:off x="228599" y="1100628"/>
            <a:ext cx="4497421" cy="3579849"/>
          </a:xfrm>
        </p:spPr>
        <p:txBody>
          <a:bodyPr/>
          <a:lstStyle/>
          <a:p>
            <a:r>
              <a:rPr lang="en-US" dirty="0" smtClean="0"/>
              <a:t>1016-Southgate road – Micro Mill and Nova Chip</a:t>
            </a:r>
          </a:p>
          <a:p>
            <a:r>
              <a:rPr lang="en-US" dirty="0" smtClean="0"/>
              <a:t>1004-Buttonwood Road – Chip Seal</a:t>
            </a:r>
          </a:p>
          <a:p>
            <a:r>
              <a:rPr lang="en-US" dirty="0" smtClean="0"/>
              <a:t>1006-Chestnut Court – Chip Seal</a:t>
            </a:r>
          </a:p>
          <a:p>
            <a:r>
              <a:rPr lang="en-US" dirty="0" smtClean="0"/>
              <a:t>1002-Ash Court – Chip Seal</a:t>
            </a:r>
          </a:p>
          <a:p>
            <a:r>
              <a:rPr lang="en-US" dirty="0" smtClean="0"/>
              <a:t>1017-Summit Brook – Chip Seal</a:t>
            </a:r>
          </a:p>
          <a:p>
            <a:r>
              <a:rPr lang="en-US" dirty="0" smtClean="0"/>
              <a:t>1011-Hillary Court – Chip Seal</a:t>
            </a:r>
          </a:p>
          <a:p>
            <a:r>
              <a:rPr lang="en-US" dirty="0" smtClean="0"/>
              <a:t>1001-Alexander Road – Chip Seal</a:t>
            </a:r>
          </a:p>
          <a:p>
            <a:endParaRPr lang="en-US" dirty="0"/>
          </a:p>
        </p:txBody>
      </p:sp>
      <p:sp>
        <p:nvSpPr>
          <p:cNvPr id="4" name="Content Placeholder 2"/>
          <p:cNvSpPr txBox="1">
            <a:spLocks/>
          </p:cNvSpPr>
          <p:nvPr/>
        </p:nvSpPr>
        <p:spPr>
          <a:xfrm>
            <a:off x="4726021" y="1066799"/>
            <a:ext cx="388620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1003-Babcock Hill – Chip Seal</a:t>
            </a:r>
          </a:p>
          <a:p>
            <a:r>
              <a:rPr lang="en-US" dirty="0" smtClean="0"/>
              <a:t>1007-Constitution Court – Chip Seal</a:t>
            </a:r>
          </a:p>
          <a:p>
            <a:r>
              <a:rPr lang="en-US" dirty="0" smtClean="0"/>
              <a:t>1010-Heritage Court – Chip Seal</a:t>
            </a:r>
          </a:p>
          <a:p>
            <a:r>
              <a:rPr lang="en-US" dirty="0" smtClean="0"/>
              <a:t>1012-Juniper Terrace – Chip Seal</a:t>
            </a:r>
          </a:p>
          <a:p>
            <a:r>
              <a:rPr lang="en-US" dirty="0" smtClean="0"/>
              <a:t>1014-Salierno Drive – Chip Seal</a:t>
            </a:r>
          </a:p>
          <a:p>
            <a:r>
              <a:rPr lang="en-US" dirty="0" smtClean="0"/>
              <a:t>1018-Table Rock Road – Chip Seal</a:t>
            </a:r>
            <a:endParaRPr lang="en-US" dirty="0"/>
          </a:p>
        </p:txBody>
      </p:sp>
    </p:spTree>
    <p:extLst>
      <p:ext uri="{BB962C8B-B14F-4D97-AF65-F5344CB8AC3E}">
        <p14:creationId xmlns:p14="http://schemas.microsoft.com/office/powerpoint/2010/main" val="181692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Cornell local Roads program?</a:t>
            </a:r>
            <a:endParaRPr lang="en-US" dirty="0"/>
          </a:p>
        </p:txBody>
      </p:sp>
      <p:sp>
        <p:nvSpPr>
          <p:cNvPr id="3" name="Content Placeholder 2"/>
          <p:cNvSpPr>
            <a:spLocks noGrp="1"/>
          </p:cNvSpPr>
          <p:nvPr>
            <p:ph idx="1"/>
          </p:nvPr>
        </p:nvSpPr>
        <p:spPr>
          <a:xfrm>
            <a:off x="381000" y="1066800"/>
            <a:ext cx="8382000" cy="5257800"/>
          </a:xfrm>
        </p:spPr>
        <p:txBody>
          <a:bodyPr>
            <a:noAutofit/>
          </a:bodyPr>
          <a:lstStyle/>
          <a:p>
            <a:pPr>
              <a:lnSpc>
                <a:spcPct val="200000"/>
              </a:lnSpc>
            </a:pPr>
            <a:r>
              <a:rPr lang="en-US" sz="1400" dirty="0"/>
              <a:t>The Cornell Local Roads Program was designed by a few Civil engineers who want to help local municipalities create an easier way for them to plan and keep track of road preservation and management. This program was created to help decide what should be done to each road based on condition, level of traffic, price and importance. This process used to be that the Highway Superintendent or another highway employee would look at the road and choose the appropriate repair or maintenance based on looks of the road, opinions and preferences. Now This process can be based on fact and data relating to the treatment of the road. The way this program works is by taking the road survey reports </a:t>
            </a:r>
            <a:r>
              <a:rPr lang="en-US" sz="1400" dirty="0" smtClean="0"/>
              <a:t> creating </a:t>
            </a:r>
            <a:r>
              <a:rPr lang="en-US" sz="1400" dirty="0"/>
              <a:t>future plans for maintenance and repairs all done through the software known as Cornell Asset Management Program Road Surface or CAMP-RS. </a:t>
            </a:r>
          </a:p>
          <a:p>
            <a:pPr>
              <a:lnSpc>
                <a:spcPct val="200000"/>
              </a:lnSpc>
            </a:pPr>
            <a:r>
              <a:rPr lang="en-US" dirty="0"/>
              <a:t/>
            </a:r>
            <a:br>
              <a:rPr lang="en-US" dirty="0"/>
            </a:br>
            <a:r>
              <a:rPr lang="en-US" dirty="0">
                <a:latin typeface="+mj-lt"/>
              </a:rPr>
              <a:t/>
            </a:r>
            <a:br>
              <a:rPr lang="en-US" dirty="0">
                <a:latin typeface="+mj-lt"/>
              </a:rPr>
            </a:br>
            <a:endParaRPr lang="en-US" dirty="0">
              <a:latin typeface="+mj-lt"/>
            </a:endParaRPr>
          </a:p>
        </p:txBody>
      </p:sp>
    </p:spTree>
    <p:extLst>
      <p:ext uri="{BB962C8B-B14F-4D97-AF65-F5344CB8AC3E}">
        <p14:creationId xmlns:p14="http://schemas.microsoft.com/office/powerpoint/2010/main" val="39500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a:t>
            </a:r>
            <a:r>
              <a:rPr lang="en-US" dirty="0" err="1" smtClean="0"/>
              <a:t>Rin</a:t>
            </a:r>
            <a:r>
              <a:rPr lang="en-US" dirty="0" smtClean="0"/>
              <a:t> Number?</a:t>
            </a:r>
            <a:endParaRPr lang="en-US" dirty="0"/>
          </a:p>
        </p:txBody>
      </p:sp>
      <p:sp>
        <p:nvSpPr>
          <p:cNvPr id="3" name="Content Placeholder 2"/>
          <p:cNvSpPr>
            <a:spLocks noGrp="1"/>
          </p:cNvSpPr>
          <p:nvPr>
            <p:ph idx="1"/>
          </p:nvPr>
        </p:nvSpPr>
        <p:spPr>
          <a:xfrm>
            <a:off x="822960" y="1100628"/>
            <a:ext cx="7520940" cy="5147772"/>
          </a:xfrm>
        </p:spPr>
        <p:txBody>
          <a:bodyPr>
            <a:normAutofit fontScale="92500"/>
          </a:bodyPr>
          <a:lstStyle/>
          <a:p>
            <a:pPr>
              <a:lnSpc>
                <a:spcPct val="200000"/>
              </a:lnSpc>
            </a:pPr>
            <a:r>
              <a:rPr lang="en-US" dirty="0" smtClean="0"/>
              <a:t>Each </a:t>
            </a:r>
            <a:r>
              <a:rPr lang="en-US" dirty="0"/>
              <a:t>road in Tuxedo was assigned a Road Inventory Number (RIN). These numbers sort roads by location and then alphabetically within each region. All roads in Eagle Valley are 1000 level with Alexander Drive being 1001. There are 7.806 miles of paved roads in Eagle Valley.  All roads in the Hamlet (roads South of Warwick Brook Rd) are 2000 level with Antonelli Road being 2001.  There are 5.234 miles of road in the Hamlet. All roads in Mountains (North of and including Warwick Brook Rd) are 3000 level with Alma Court being 3001. There are 12.734 miles of road in the Mountains. All together the Town of Tuxedo looks after 25.774 miles over 73 different roads.</a:t>
            </a:r>
          </a:p>
          <a:p>
            <a:pPr>
              <a:lnSpc>
                <a:spcPct val="200000"/>
              </a:lnSpc>
            </a:pPr>
            <a:r>
              <a:rPr lang="en-US" dirty="0"/>
              <a:t/>
            </a:r>
            <a:br>
              <a:rPr lang="en-US" dirty="0"/>
            </a:br>
            <a:endParaRPr lang="en-US" dirty="0"/>
          </a:p>
        </p:txBody>
      </p:sp>
    </p:spTree>
    <p:extLst>
      <p:ext uri="{BB962C8B-B14F-4D97-AF65-F5344CB8AC3E}">
        <p14:creationId xmlns:p14="http://schemas.microsoft.com/office/powerpoint/2010/main" val="285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Taken for this project</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Measure and record each road (also create RIN numbers)</a:t>
            </a:r>
          </a:p>
          <a:p>
            <a:pPr>
              <a:buFont typeface="+mj-lt"/>
              <a:buAutoNum type="arabicPeriod"/>
            </a:pPr>
            <a:r>
              <a:rPr lang="en-US" dirty="0" smtClean="0"/>
              <a:t>Survey each road to determine the best approach</a:t>
            </a:r>
            <a:endParaRPr lang="en-US" dirty="0"/>
          </a:p>
          <a:p>
            <a:pPr>
              <a:buFont typeface="+mj-lt"/>
              <a:buAutoNum type="arabicPeriod"/>
            </a:pPr>
            <a:r>
              <a:rPr lang="en-US" dirty="0" smtClean="0"/>
              <a:t>Research the best techniques  for each road based off survey</a:t>
            </a:r>
          </a:p>
          <a:p>
            <a:pPr>
              <a:buFont typeface="+mj-lt"/>
              <a:buAutoNum type="arabicPeriod"/>
            </a:pPr>
            <a:r>
              <a:rPr lang="en-US" dirty="0" smtClean="0"/>
              <a:t>Research cost to doing road work </a:t>
            </a:r>
          </a:p>
          <a:p>
            <a:pPr>
              <a:buFont typeface="+mj-lt"/>
              <a:buAutoNum type="arabicPeriod"/>
            </a:pPr>
            <a:r>
              <a:rPr lang="en-US" dirty="0" smtClean="0"/>
              <a:t>Assign each road a repair type</a:t>
            </a:r>
          </a:p>
          <a:p>
            <a:pPr>
              <a:buFont typeface="+mj-lt"/>
              <a:buAutoNum type="arabicPeriod"/>
            </a:pPr>
            <a:r>
              <a:rPr lang="en-US" dirty="0" smtClean="0"/>
              <a:t>Create a six year plan</a:t>
            </a:r>
          </a:p>
          <a:p>
            <a:pPr>
              <a:buFont typeface="+mj-lt"/>
              <a:buAutoNum type="arabicPeriod"/>
            </a:pPr>
            <a:r>
              <a:rPr lang="en-US" dirty="0" smtClean="0"/>
              <a:t>Create report</a:t>
            </a:r>
          </a:p>
        </p:txBody>
      </p:sp>
    </p:spTree>
    <p:extLst>
      <p:ext uri="{BB962C8B-B14F-4D97-AF65-F5344CB8AC3E}">
        <p14:creationId xmlns:p14="http://schemas.microsoft.com/office/powerpoint/2010/main" val="150563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 look for to determine the state of the roads.</a:t>
            </a:r>
            <a:endParaRPr lang="en-US" dirty="0"/>
          </a:p>
        </p:txBody>
      </p:sp>
      <p:sp>
        <p:nvSpPr>
          <p:cNvPr id="3" name="Content Placeholder 2"/>
          <p:cNvSpPr>
            <a:spLocks noGrp="1"/>
          </p:cNvSpPr>
          <p:nvPr>
            <p:ph idx="1"/>
          </p:nvPr>
        </p:nvSpPr>
        <p:spPr>
          <a:xfrm>
            <a:off x="822960" y="1100628"/>
            <a:ext cx="7520940" cy="4766772"/>
          </a:xfrm>
        </p:spPr>
        <p:txBody>
          <a:bodyPr/>
          <a:lstStyle/>
          <a:p>
            <a:pPr>
              <a:buFont typeface="Wingdings" panose="05000000000000000000" pitchFamily="2" charset="2"/>
              <a:buChar char="ü"/>
            </a:pPr>
            <a:r>
              <a:rPr lang="en-US" dirty="0" smtClean="0"/>
              <a:t>Longitudinal/Transverse Cracking</a:t>
            </a:r>
          </a:p>
          <a:p>
            <a:pPr>
              <a:buFont typeface="Wingdings" panose="05000000000000000000" pitchFamily="2" charset="2"/>
              <a:buChar char="ü"/>
            </a:pPr>
            <a:r>
              <a:rPr lang="en-US" dirty="0" smtClean="0"/>
              <a:t>Alligator cracking </a:t>
            </a:r>
          </a:p>
          <a:p>
            <a:pPr>
              <a:buFont typeface="Wingdings" panose="05000000000000000000" pitchFamily="2" charset="2"/>
              <a:buChar char="ü"/>
            </a:pPr>
            <a:r>
              <a:rPr lang="en-US" dirty="0" smtClean="0"/>
              <a:t>Patching/Potholes</a:t>
            </a:r>
          </a:p>
          <a:p>
            <a:pPr>
              <a:buFont typeface="Wingdings" panose="05000000000000000000" pitchFamily="2" charset="2"/>
              <a:buChar char="ü"/>
            </a:pPr>
            <a:r>
              <a:rPr lang="en-US" dirty="0" smtClean="0"/>
              <a:t>Rutting</a:t>
            </a:r>
          </a:p>
          <a:p>
            <a:pPr>
              <a:buFont typeface="Wingdings" panose="05000000000000000000" pitchFamily="2" charset="2"/>
              <a:buChar char="ü"/>
            </a:pPr>
            <a:r>
              <a:rPr lang="en-US" dirty="0" smtClean="0"/>
              <a:t>Bleeding/</a:t>
            </a:r>
            <a:r>
              <a:rPr lang="en-US" dirty="0" err="1" smtClean="0"/>
              <a:t>Ralveling</a:t>
            </a:r>
            <a:endParaRPr lang="en-US" dirty="0" smtClean="0"/>
          </a:p>
          <a:p>
            <a:pPr>
              <a:buFont typeface="Wingdings" panose="05000000000000000000" pitchFamily="2" charset="2"/>
              <a:buChar char="ü"/>
            </a:pPr>
            <a:r>
              <a:rPr lang="en-US" dirty="0" smtClean="0"/>
              <a:t>Drainage</a:t>
            </a:r>
          </a:p>
          <a:p>
            <a:pPr>
              <a:buFont typeface="Wingdings" panose="05000000000000000000" pitchFamily="2" charset="2"/>
              <a:buChar char="ü"/>
            </a:pPr>
            <a:r>
              <a:rPr lang="en-US" dirty="0" smtClean="0"/>
              <a:t>Roughness</a:t>
            </a:r>
          </a:p>
          <a:p>
            <a:pPr>
              <a:buFont typeface="Wingdings" panose="05000000000000000000" pitchFamily="2" charset="2"/>
              <a:buChar char="ü"/>
            </a:pPr>
            <a:r>
              <a:rPr lang="en-US" dirty="0" smtClean="0"/>
              <a:t>Treatment condition</a:t>
            </a:r>
          </a:p>
          <a:p>
            <a:pPr>
              <a:buFont typeface="Wingdings" panose="05000000000000000000" pitchFamily="2" charset="2"/>
              <a:buChar char="ü"/>
            </a:pPr>
            <a:r>
              <a:rPr lang="en-US" dirty="0" smtClean="0"/>
              <a:t>Edge Cracking</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4594" y="1066800"/>
            <a:ext cx="3048000"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40175" y="1470025"/>
            <a:ext cx="3225800" cy="2419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02916" y="4115313"/>
            <a:ext cx="3132667" cy="2349500"/>
          </a:xfrm>
          <a:prstGeom prst="rect">
            <a:avLst/>
          </a:prstGeom>
        </p:spPr>
      </p:pic>
    </p:spTree>
    <p:extLst>
      <p:ext uri="{BB962C8B-B14F-4D97-AF65-F5344CB8AC3E}">
        <p14:creationId xmlns:p14="http://schemas.microsoft.com/office/powerpoint/2010/main" val="406079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 Techniques We plan on using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Chip Seal</a:t>
            </a:r>
          </a:p>
          <a:p>
            <a:pPr>
              <a:buFont typeface="Wingdings" panose="05000000000000000000" pitchFamily="2" charset="2"/>
              <a:buChar char="ü"/>
            </a:pPr>
            <a:r>
              <a:rPr lang="en-US" dirty="0" smtClean="0"/>
              <a:t>Asphalt Overlay</a:t>
            </a:r>
          </a:p>
          <a:p>
            <a:pPr>
              <a:buFont typeface="Wingdings" panose="05000000000000000000" pitchFamily="2" charset="2"/>
              <a:buChar char="ü"/>
            </a:pPr>
            <a:r>
              <a:rPr lang="en-US" dirty="0" smtClean="0"/>
              <a:t>Slurry Seal</a:t>
            </a:r>
          </a:p>
          <a:p>
            <a:pPr>
              <a:buFont typeface="Wingdings" panose="05000000000000000000" pitchFamily="2" charset="2"/>
              <a:buChar char="ü"/>
            </a:pPr>
            <a:r>
              <a:rPr lang="en-US" dirty="0" smtClean="0"/>
              <a:t>Micro Mill and Nova Chip</a:t>
            </a:r>
          </a:p>
          <a:p>
            <a:pPr>
              <a:buFont typeface="Wingdings" panose="05000000000000000000" pitchFamily="2" charset="2"/>
              <a:buChar char="ü"/>
            </a:pPr>
            <a:r>
              <a:rPr lang="en-US" dirty="0" smtClean="0"/>
              <a:t>Full Depth Reclamation</a:t>
            </a:r>
          </a:p>
          <a:p>
            <a:pPr>
              <a:buFont typeface="Wingdings" panose="05000000000000000000" pitchFamily="2" charset="2"/>
              <a:buChar char="ü"/>
            </a:pPr>
            <a:r>
              <a:rPr lang="en-US" dirty="0" smtClean="0"/>
              <a:t>Double Chip Seal</a:t>
            </a:r>
          </a:p>
          <a:p>
            <a:pPr>
              <a:buFont typeface="Wingdings" panose="05000000000000000000" pitchFamily="2" charset="2"/>
              <a:buChar char="ü"/>
            </a:pPr>
            <a:r>
              <a:rPr lang="en-US" dirty="0" smtClean="0"/>
              <a:t>Fiberrmat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38200"/>
            <a:ext cx="2963871" cy="22229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822" y="3200399"/>
            <a:ext cx="3162300" cy="2371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480592"/>
            <a:ext cx="4707640" cy="1811338"/>
          </a:xfrm>
          <a:prstGeom prst="rect">
            <a:avLst/>
          </a:prstGeom>
        </p:spPr>
      </p:pic>
    </p:spTree>
    <p:extLst>
      <p:ext uri="{BB962C8B-B14F-4D97-AF65-F5344CB8AC3E}">
        <p14:creationId xmlns:p14="http://schemas.microsoft.com/office/powerpoint/2010/main" val="323357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Roads are chosen</a:t>
            </a:r>
            <a:endParaRPr lang="en-US" dirty="0"/>
          </a:p>
        </p:txBody>
      </p:sp>
      <p:sp>
        <p:nvSpPr>
          <p:cNvPr id="3" name="Content Placeholder 2"/>
          <p:cNvSpPr>
            <a:spLocks noGrp="1"/>
          </p:cNvSpPr>
          <p:nvPr>
            <p:ph idx="1"/>
          </p:nvPr>
        </p:nvSpPr>
        <p:spPr/>
        <p:txBody>
          <a:bodyPr>
            <a:normAutofit fontScale="85000" lnSpcReduction="10000"/>
          </a:bodyPr>
          <a:lstStyle/>
          <a:p>
            <a:pPr>
              <a:lnSpc>
                <a:spcPct val="200000"/>
              </a:lnSpc>
            </a:pPr>
            <a:r>
              <a:rPr lang="en-US" dirty="0" smtClean="0"/>
              <a:t>Each Road in tuxedo was given three different numbers; Importance number, Traffic Number and a Pavement Condition Index (PCI) number.  The Importance number and the traffic number were rated on a 1-5 scale (1 being Low and 5 being High). The importance number was determined by how important the road is to the town. The traffic number was determined by the amount of cars/trucks that traveled the road a day. The PCI number was rated from 1-100 (1 being low and 100 being high). A roads PCI number is determined by the quality of the road. Once all three numbers are added we receive the roads priority value for the road which help us determine which roads need help the most and which we could leave be.</a:t>
            </a:r>
          </a:p>
        </p:txBody>
      </p:sp>
    </p:spTree>
    <p:extLst>
      <p:ext uri="{BB962C8B-B14F-4D97-AF65-F5344CB8AC3E}">
        <p14:creationId xmlns:p14="http://schemas.microsoft.com/office/powerpoint/2010/main" val="22194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22960" y="1100628"/>
            <a:ext cx="7520940" cy="5223972"/>
          </a:xfrm>
        </p:spPr>
        <p:txBody>
          <a:bodyPr>
            <a:normAutofit fontScale="32500" lnSpcReduction="20000"/>
          </a:bodyPr>
          <a:lstStyle/>
          <a:p>
            <a:pPr>
              <a:lnSpc>
                <a:spcPct val="200000"/>
              </a:lnSpc>
            </a:pPr>
            <a:r>
              <a:rPr lang="en-US" sz="4900" dirty="0"/>
              <a:t>This project has brought to light the route that needs to be taken with the roads in Tuxedo. Under the current budgeting given to me by Highway Superintendent Robert Dollbaum of $325,000 (125,000$ from permanent repairs and General repairs 200,000$ and with a 5% increase per year to keep up with increasing prices) we are able to get most roads done in a </a:t>
            </a:r>
            <a:r>
              <a:rPr lang="en-US" sz="4900" dirty="0" smtClean="0"/>
              <a:t>six year </a:t>
            </a:r>
            <a:r>
              <a:rPr lang="en-US" sz="4900" dirty="0"/>
              <a:t>period. We were hoping to have all roads done in five years but due to the current budget six is the fastest it could be done.  With an increase in the Permanent road repair Budget this would expedite our road program to bring all roads to a long term serviceable condition in a shorter period of time. </a:t>
            </a:r>
          </a:p>
          <a:p>
            <a:pPr>
              <a:lnSpc>
                <a:spcPct val="200000"/>
              </a:lnSpc>
            </a:pPr>
            <a:r>
              <a:rPr lang="en-US" sz="4900" dirty="0"/>
              <a:t/>
            </a:r>
            <a:br>
              <a:rPr lang="en-US" sz="4900" dirty="0"/>
            </a:br>
            <a:r>
              <a:rPr lang="en-US" dirty="0"/>
              <a:t/>
            </a:r>
            <a:br>
              <a:rPr lang="en-US" dirty="0"/>
            </a:br>
            <a:endParaRPr lang="en-US" dirty="0"/>
          </a:p>
        </p:txBody>
      </p:sp>
    </p:spTree>
    <p:extLst>
      <p:ext uri="{BB962C8B-B14F-4D97-AF65-F5344CB8AC3E}">
        <p14:creationId xmlns:p14="http://schemas.microsoft.com/office/powerpoint/2010/main" val="13804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a:t>
            </a:r>
            <a:r>
              <a:rPr lang="en-US" baseline="30000" dirty="0" smtClean="0"/>
              <a:t>st</a:t>
            </a:r>
            <a:r>
              <a:rPr lang="en-US" dirty="0" smtClean="0"/>
              <a:t> Year - 2022</a:t>
            </a:r>
            <a:endParaRPr lang="en-US" dirty="0"/>
          </a:p>
        </p:txBody>
      </p:sp>
      <p:sp>
        <p:nvSpPr>
          <p:cNvPr id="3" name="Content Placeholder 2"/>
          <p:cNvSpPr>
            <a:spLocks noGrp="1"/>
          </p:cNvSpPr>
          <p:nvPr>
            <p:ph idx="1"/>
          </p:nvPr>
        </p:nvSpPr>
        <p:spPr/>
        <p:txBody>
          <a:bodyPr/>
          <a:lstStyle/>
          <a:p>
            <a:r>
              <a:rPr lang="en-US" dirty="0" smtClean="0"/>
              <a:t>3004-Benjamin Meadow Road </a:t>
            </a:r>
            <a:r>
              <a:rPr lang="en-US" dirty="0"/>
              <a:t>– </a:t>
            </a:r>
            <a:r>
              <a:rPr lang="en-US" dirty="0" smtClean="0"/>
              <a:t>Micro Mill </a:t>
            </a:r>
            <a:r>
              <a:rPr lang="en-US" dirty="0"/>
              <a:t>and Nova Chip</a:t>
            </a:r>
          </a:p>
          <a:p>
            <a:r>
              <a:rPr lang="en-US" dirty="0" smtClean="0"/>
              <a:t>3011-Fawn Hill Road – </a:t>
            </a:r>
            <a:r>
              <a:rPr lang="en-US" dirty="0"/>
              <a:t>Micro Mill and Nova Chip</a:t>
            </a:r>
            <a:endParaRPr lang="en-US" dirty="0" smtClean="0"/>
          </a:p>
          <a:p>
            <a:r>
              <a:rPr lang="en-US" dirty="0" smtClean="0"/>
              <a:t>3022-Sylvan Way – </a:t>
            </a:r>
            <a:r>
              <a:rPr lang="en-US" dirty="0"/>
              <a:t>Micro Mill and Nova Chip</a:t>
            </a:r>
            <a:endParaRPr lang="en-US" dirty="0" smtClean="0"/>
          </a:p>
          <a:p>
            <a:r>
              <a:rPr lang="en-US" dirty="0" smtClean="0"/>
              <a:t>2030-Tobin  Way – Slurry Seal</a:t>
            </a:r>
          </a:p>
          <a:p>
            <a:r>
              <a:rPr lang="en-US" dirty="0" smtClean="0"/>
              <a:t>2026-Temple Drive – Slurry Seal</a:t>
            </a:r>
          </a:p>
          <a:p>
            <a:r>
              <a:rPr lang="en-US" dirty="0" smtClean="0"/>
              <a:t>2027-Tornado Drive – Slurry Seal</a:t>
            </a:r>
            <a:endParaRPr lang="en-US" dirty="0"/>
          </a:p>
        </p:txBody>
      </p:sp>
    </p:spTree>
    <p:extLst>
      <p:ext uri="{BB962C8B-B14F-4D97-AF65-F5344CB8AC3E}">
        <p14:creationId xmlns:p14="http://schemas.microsoft.com/office/powerpoint/2010/main" val="3237107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1105</TotalTime>
  <Words>981</Words>
  <Application>Microsoft Office PowerPoint</Application>
  <PresentationFormat>On-screen Show (4:3)</PresentationFormat>
  <Paragraphs>113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Six Year Road Plan For Town of Tuxedo, NY</vt:lpstr>
      <vt:lpstr>What is the Cornell local Roads program?</vt:lpstr>
      <vt:lpstr>What is a Rin Number?</vt:lpstr>
      <vt:lpstr>Steps Taken for this project</vt:lpstr>
      <vt:lpstr>What we look for to determine the state of the roads.</vt:lpstr>
      <vt:lpstr>Road Techniques We plan on using</vt:lpstr>
      <vt:lpstr>How Roads are chosen</vt:lpstr>
      <vt:lpstr>Conclusion</vt:lpstr>
      <vt:lpstr>1st Year - 2022</vt:lpstr>
      <vt:lpstr>2nd year - 2023</vt:lpstr>
      <vt:lpstr>3rd year - 2024</vt:lpstr>
      <vt:lpstr>4th Year - 2025</vt:lpstr>
      <vt:lpstr>5th Year - 2026</vt:lpstr>
      <vt:lpstr>6th Year - 2027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Year Road Program For Tuxedo, NY</dc:title>
  <dc:creator>Tuxedo Highway</dc:creator>
  <cp:lastModifiedBy>Marisa Dollbaum</cp:lastModifiedBy>
  <cp:revision>34</cp:revision>
  <dcterms:created xsi:type="dcterms:W3CDTF">2021-08-02T11:58:31Z</dcterms:created>
  <dcterms:modified xsi:type="dcterms:W3CDTF">2021-08-24T12:41:13Z</dcterms:modified>
</cp:coreProperties>
</file>